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57" r:id="rId4"/>
    <p:sldId id="258" r:id="rId5"/>
    <p:sldId id="265" r:id="rId6"/>
    <p:sldId id="259" r:id="rId7"/>
    <p:sldId id="262" r:id="rId8"/>
    <p:sldId id="263"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2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AU"/>
          </a:p>
        </p:txBody>
      </p:sp>
      <p:sp>
        <p:nvSpPr>
          <p:cNvPr id="4" name="Date Placeholder 3"/>
          <p:cNvSpPr>
            <a:spLocks noGrp="1"/>
          </p:cNvSpPr>
          <p:nvPr>
            <p:ph type="dt" sz="half" idx="10"/>
          </p:nvPr>
        </p:nvSpPr>
        <p:spPr/>
        <p:txBody>
          <a:bodyPr/>
          <a:lstStyle/>
          <a:p>
            <a:fld id="{066475FA-0AC8-3748-A2BA-F2A707FC14C3}" type="datetimeFigureOut">
              <a:rPr lang="en-US" smtClean="0"/>
              <a:t>8/07/12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374830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066475FA-0AC8-3748-A2BA-F2A707FC14C3}" type="datetimeFigureOut">
              <a:rPr lang="en-US" smtClean="0"/>
              <a:t>8/07/12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324850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066475FA-0AC8-3748-A2BA-F2A707FC14C3}" type="datetimeFigureOut">
              <a:rPr lang="en-US" smtClean="0"/>
              <a:t>8/07/12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230750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10"/>
          </p:nvPr>
        </p:nvSpPr>
        <p:spPr/>
        <p:txBody>
          <a:bodyPr/>
          <a:lstStyle/>
          <a:p>
            <a:fld id="{066475FA-0AC8-3748-A2BA-F2A707FC14C3}" type="datetimeFigureOut">
              <a:rPr lang="en-US" smtClean="0"/>
              <a:t>8/07/12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262518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066475FA-0AC8-3748-A2BA-F2A707FC14C3}" type="datetimeFigureOut">
              <a:rPr lang="en-US" smtClean="0"/>
              <a:t>8/07/12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324312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Date Placeholder 4"/>
          <p:cNvSpPr>
            <a:spLocks noGrp="1"/>
          </p:cNvSpPr>
          <p:nvPr>
            <p:ph type="dt" sz="half" idx="10"/>
          </p:nvPr>
        </p:nvSpPr>
        <p:spPr/>
        <p:txBody>
          <a:bodyPr/>
          <a:lstStyle/>
          <a:p>
            <a:fld id="{066475FA-0AC8-3748-A2BA-F2A707FC14C3}" type="datetimeFigureOut">
              <a:rPr lang="en-US" smtClean="0"/>
              <a:t>8/07/12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62752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Date Placeholder 6"/>
          <p:cNvSpPr>
            <a:spLocks noGrp="1"/>
          </p:cNvSpPr>
          <p:nvPr>
            <p:ph type="dt" sz="half" idx="10"/>
          </p:nvPr>
        </p:nvSpPr>
        <p:spPr/>
        <p:txBody>
          <a:bodyPr/>
          <a:lstStyle/>
          <a:p>
            <a:fld id="{066475FA-0AC8-3748-A2BA-F2A707FC14C3}" type="datetimeFigureOut">
              <a:rPr lang="en-US" smtClean="0"/>
              <a:t>8/07/12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65683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Date Placeholder 2"/>
          <p:cNvSpPr>
            <a:spLocks noGrp="1"/>
          </p:cNvSpPr>
          <p:nvPr>
            <p:ph type="dt" sz="half" idx="10"/>
          </p:nvPr>
        </p:nvSpPr>
        <p:spPr/>
        <p:txBody>
          <a:bodyPr/>
          <a:lstStyle/>
          <a:p>
            <a:fld id="{066475FA-0AC8-3748-A2BA-F2A707FC14C3}" type="datetimeFigureOut">
              <a:rPr lang="en-US" smtClean="0"/>
              <a:t>8/07/12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160999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475FA-0AC8-3748-A2BA-F2A707FC14C3}" type="datetimeFigureOut">
              <a:rPr lang="en-US" smtClean="0"/>
              <a:t>8/07/12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213655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66475FA-0AC8-3748-A2BA-F2A707FC14C3}" type="datetimeFigureOut">
              <a:rPr lang="en-US" smtClean="0"/>
              <a:t>8/07/12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1952994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066475FA-0AC8-3748-A2BA-F2A707FC14C3}" type="datetimeFigureOut">
              <a:rPr lang="en-US" smtClean="0"/>
              <a:t>8/07/12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75996FA-255C-BB4F-8F41-C85974A305AA}" type="slidenum">
              <a:rPr lang="en-AU" smtClean="0"/>
              <a:t>‹#›</a:t>
            </a:fld>
            <a:endParaRPr lang="en-AU"/>
          </a:p>
        </p:txBody>
      </p:sp>
    </p:spTree>
    <p:extLst>
      <p:ext uri="{BB962C8B-B14F-4D97-AF65-F5344CB8AC3E}">
        <p14:creationId xmlns:p14="http://schemas.microsoft.com/office/powerpoint/2010/main" val="4878189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475FA-0AC8-3748-A2BA-F2A707FC14C3}" type="datetimeFigureOut">
              <a:rPr lang="en-US" smtClean="0"/>
              <a:t>8/07/12</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996FA-255C-BB4F-8F41-C85974A305AA}" type="slidenum">
              <a:rPr lang="en-AU" smtClean="0"/>
              <a:t>‹#›</a:t>
            </a:fld>
            <a:endParaRPr lang="en-AU"/>
          </a:p>
        </p:txBody>
      </p:sp>
    </p:spTree>
    <p:extLst>
      <p:ext uri="{BB962C8B-B14F-4D97-AF65-F5344CB8AC3E}">
        <p14:creationId xmlns:p14="http://schemas.microsoft.com/office/powerpoint/2010/main" val="34622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EA &amp; Systems Thinking</a:t>
            </a:r>
            <a:endParaRPr lang="en-AU" dirty="0"/>
          </a:p>
        </p:txBody>
      </p:sp>
      <p:sp>
        <p:nvSpPr>
          <p:cNvPr id="3" name="Subtitle 2"/>
          <p:cNvSpPr>
            <a:spLocks noGrp="1"/>
          </p:cNvSpPr>
          <p:nvPr>
            <p:ph type="subTitle" idx="1"/>
          </p:nvPr>
        </p:nvSpPr>
        <p:spPr>
          <a:xfrm>
            <a:off x="150881" y="6388016"/>
            <a:ext cx="8839095" cy="301796"/>
          </a:xfrm>
        </p:spPr>
        <p:txBody>
          <a:bodyPr>
            <a:normAutofit lnSpcReduction="10000"/>
          </a:bodyPr>
          <a:lstStyle/>
          <a:p>
            <a:r>
              <a:rPr lang="en-AU" sz="1400" dirty="0" smtClean="0"/>
              <a:t>This slide deck is derived directly from a 1994 presentation given by Dr Russ </a:t>
            </a:r>
            <a:r>
              <a:rPr lang="en-AU" sz="1400" dirty="0" err="1" smtClean="0"/>
              <a:t>Ackoff</a:t>
            </a:r>
            <a:r>
              <a:rPr lang="en-AU" sz="1400" dirty="0" smtClean="0"/>
              <a:t>. (http://</a:t>
            </a:r>
            <a:r>
              <a:rPr lang="en-AU" sz="1400" dirty="0" err="1" smtClean="0"/>
              <a:t>youtu.be</a:t>
            </a:r>
            <a:r>
              <a:rPr lang="en-AU" sz="1400" dirty="0" smtClean="0"/>
              <a:t>/OqEeIG8aPPk)</a:t>
            </a:r>
            <a:endParaRPr lang="en-AU" sz="1400" dirty="0"/>
          </a:p>
        </p:txBody>
      </p:sp>
    </p:spTree>
    <p:extLst>
      <p:ext uri="{BB962C8B-B14F-4D97-AF65-F5344CB8AC3E}">
        <p14:creationId xmlns:p14="http://schemas.microsoft.com/office/powerpoint/2010/main" val="371262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87"/>
            <a:ext cx="8229600" cy="1143000"/>
          </a:xfrm>
        </p:spPr>
        <p:txBody>
          <a:bodyPr/>
          <a:lstStyle/>
          <a:p>
            <a:r>
              <a:rPr lang="en-AU" dirty="0" smtClean="0"/>
              <a:t>Quality Improvement </a:t>
            </a:r>
            <a:r>
              <a:rPr lang="en-AU" dirty="0" smtClean="0">
                <a:solidFill>
                  <a:srgbClr val="17375E"/>
                </a:solidFill>
              </a:rPr>
              <a:t>Failures</a:t>
            </a:r>
            <a:endParaRPr lang="en-AU" dirty="0">
              <a:solidFill>
                <a:srgbClr val="17375E"/>
              </a:solidFill>
            </a:endParaRPr>
          </a:p>
        </p:txBody>
      </p:sp>
      <p:sp>
        <p:nvSpPr>
          <p:cNvPr id="3" name="Content Placeholder 2"/>
          <p:cNvSpPr>
            <a:spLocks noGrp="1"/>
          </p:cNvSpPr>
          <p:nvPr>
            <p:ph idx="1"/>
          </p:nvPr>
        </p:nvSpPr>
        <p:spPr>
          <a:xfrm>
            <a:off x="281172" y="1244908"/>
            <a:ext cx="8545349" cy="5432329"/>
          </a:xfrm>
        </p:spPr>
        <p:txBody>
          <a:bodyPr>
            <a:normAutofit fontScale="92500"/>
          </a:bodyPr>
          <a:lstStyle/>
          <a:p>
            <a:r>
              <a:rPr lang="en-AU" dirty="0" smtClean="0"/>
              <a:t>2/3 of managers that authorise quality improvement programs consider them as failures. Definition of Quality: “Meeting or exceeding the expectations of the customer or consumer.”</a:t>
            </a:r>
          </a:p>
          <a:p>
            <a:r>
              <a:rPr lang="en-AU" dirty="0" smtClean="0"/>
              <a:t>The customer is the one who authorised the introduction of the quality program.</a:t>
            </a:r>
          </a:p>
          <a:p>
            <a:r>
              <a:rPr lang="en-AU" dirty="0" smtClean="0"/>
              <a:t>If customer expectations are not met, it is a failure.</a:t>
            </a:r>
          </a:p>
          <a:p>
            <a:r>
              <a:rPr lang="en-AU" dirty="0" smtClean="0">
                <a:solidFill>
                  <a:srgbClr val="17375E"/>
                </a:solidFill>
              </a:rPr>
              <a:t>The reason for failures is because quality improvement programs haven’t been embedded in Systems Thinking</a:t>
            </a:r>
            <a:r>
              <a:rPr lang="en-AU" dirty="0" smtClean="0"/>
              <a:t>.</a:t>
            </a:r>
          </a:p>
          <a:p>
            <a:endParaRPr lang="en-AU" dirty="0" smtClean="0"/>
          </a:p>
          <a:p>
            <a:endParaRPr lang="en-AU" dirty="0"/>
          </a:p>
        </p:txBody>
      </p:sp>
    </p:spTree>
    <p:extLst>
      <p:ext uri="{BB962C8B-B14F-4D97-AF65-F5344CB8AC3E}">
        <p14:creationId xmlns:p14="http://schemas.microsoft.com/office/powerpoint/2010/main" val="4004615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10"/>
            <a:ext cx="8229600" cy="1143000"/>
          </a:xfrm>
        </p:spPr>
        <p:txBody>
          <a:bodyPr/>
          <a:lstStyle/>
          <a:p>
            <a:r>
              <a:rPr lang="en-AU" dirty="0" smtClean="0"/>
              <a:t>What is a </a:t>
            </a:r>
            <a:r>
              <a:rPr lang="en-AU" dirty="0" smtClean="0">
                <a:solidFill>
                  <a:srgbClr val="17375E"/>
                </a:solidFill>
              </a:rPr>
              <a:t>System</a:t>
            </a:r>
            <a:r>
              <a:rPr lang="en-AU" dirty="0" smtClean="0"/>
              <a:t>?</a:t>
            </a:r>
            <a:endParaRPr lang="en-AU" dirty="0"/>
          </a:p>
        </p:txBody>
      </p:sp>
      <p:sp>
        <p:nvSpPr>
          <p:cNvPr id="3" name="Content Placeholder 2"/>
          <p:cNvSpPr>
            <a:spLocks noGrp="1"/>
          </p:cNvSpPr>
          <p:nvPr>
            <p:ph idx="1"/>
          </p:nvPr>
        </p:nvSpPr>
        <p:spPr>
          <a:xfrm>
            <a:off x="381756" y="1134931"/>
            <a:ext cx="8293882" cy="5454282"/>
          </a:xfrm>
        </p:spPr>
        <p:txBody>
          <a:bodyPr>
            <a:normAutofit lnSpcReduction="10000"/>
          </a:bodyPr>
          <a:lstStyle/>
          <a:p>
            <a:r>
              <a:rPr lang="en-AU" dirty="0" smtClean="0"/>
              <a:t>A system is a whole, that consists of parts, each of which can affect its behaviour or its properties. (e.g. human body)</a:t>
            </a:r>
          </a:p>
          <a:p>
            <a:r>
              <a:rPr lang="en-AU" dirty="0" smtClean="0"/>
              <a:t>Each part of the system, when it affects the system, is dependent for its effect on some other part. In other words the parts are interdependent. No part of the system or collection of parts has an independent effect on it.</a:t>
            </a:r>
          </a:p>
          <a:p>
            <a:r>
              <a:rPr lang="en-AU" dirty="0" smtClean="0"/>
              <a:t>A system is a whole that cannot be divided into  independent parts.</a:t>
            </a:r>
          </a:p>
          <a:p>
            <a:endParaRPr lang="en-AU" dirty="0" smtClean="0"/>
          </a:p>
          <a:p>
            <a:endParaRPr lang="en-AU" dirty="0"/>
          </a:p>
        </p:txBody>
      </p:sp>
    </p:spTree>
    <p:extLst>
      <p:ext uri="{BB962C8B-B14F-4D97-AF65-F5344CB8AC3E}">
        <p14:creationId xmlns:p14="http://schemas.microsoft.com/office/powerpoint/2010/main" val="140880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912"/>
            <a:ext cx="8229600" cy="1143000"/>
          </a:xfrm>
        </p:spPr>
        <p:txBody>
          <a:bodyPr/>
          <a:lstStyle/>
          <a:p>
            <a:r>
              <a:rPr lang="en-AU" dirty="0" smtClean="0">
                <a:solidFill>
                  <a:srgbClr val="17375E"/>
                </a:solidFill>
              </a:rPr>
              <a:t>Implications</a:t>
            </a:r>
            <a:r>
              <a:rPr lang="en-AU" dirty="0" smtClean="0"/>
              <a:t> of being a system</a:t>
            </a:r>
            <a:endParaRPr lang="en-AU" dirty="0"/>
          </a:p>
        </p:txBody>
      </p:sp>
      <p:sp>
        <p:nvSpPr>
          <p:cNvPr id="3" name="Content Placeholder 2"/>
          <p:cNvSpPr>
            <a:spLocks noGrp="1"/>
          </p:cNvSpPr>
          <p:nvPr>
            <p:ph idx="1"/>
          </p:nvPr>
        </p:nvSpPr>
        <p:spPr>
          <a:xfrm>
            <a:off x="230879" y="896009"/>
            <a:ext cx="8645936" cy="5743503"/>
          </a:xfrm>
        </p:spPr>
        <p:txBody>
          <a:bodyPr>
            <a:normAutofit/>
          </a:bodyPr>
          <a:lstStyle/>
          <a:p>
            <a:r>
              <a:rPr lang="en-AU" dirty="0" smtClean="0"/>
              <a:t>The essential or </a:t>
            </a:r>
            <a:r>
              <a:rPr lang="en-AU" dirty="0" smtClean="0">
                <a:solidFill>
                  <a:srgbClr val="17375E"/>
                </a:solidFill>
              </a:rPr>
              <a:t>defining properties </a:t>
            </a:r>
            <a:r>
              <a:rPr lang="en-AU" dirty="0" smtClean="0"/>
              <a:t>of a system are properties of the whole which none of its parts have.</a:t>
            </a:r>
          </a:p>
          <a:p>
            <a:pPr lvl="1"/>
            <a:r>
              <a:rPr lang="en-AU" dirty="0" smtClean="0"/>
              <a:t>E.g. a car can “carry you from A to B”. None of the parts can do that on its own</a:t>
            </a:r>
          </a:p>
          <a:p>
            <a:pPr lvl="1"/>
            <a:r>
              <a:rPr lang="en-AU" dirty="0" smtClean="0"/>
              <a:t>E.g. a human body “has life”. None of your parts live, YOU have life. </a:t>
            </a:r>
            <a:endParaRPr lang="en-AU" dirty="0"/>
          </a:p>
          <a:p>
            <a:r>
              <a:rPr lang="en-AU" dirty="0" smtClean="0"/>
              <a:t>When a system is taken apart it loses its essential properties. </a:t>
            </a:r>
          </a:p>
          <a:p>
            <a:pPr lvl="1"/>
            <a:r>
              <a:rPr lang="en-AU" dirty="0" smtClean="0"/>
              <a:t>E.g. when a car is taken apart it loses it’s essential properties, it is no longer a car</a:t>
            </a:r>
          </a:p>
        </p:txBody>
      </p:sp>
    </p:spTree>
    <p:extLst>
      <p:ext uri="{BB962C8B-B14F-4D97-AF65-F5344CB8AC3E}">
        <p14:creationId xmlns:p14="http://schemas.microsoft.com/office/powerpoint/2010/main" val="1273745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912"/>
            <a:ext cx="8229600" cy="1143000"/>
          </a:xfrm>
        </p:spPr>
        <p:txBody>
          <a:bodyPr/>
          <a:lstStyle/>
          <a:p>
            <a:r>
              <a:rPr lang="en-AU" dirty="0" smtClean="0">
                <a:solidFill>
                  <a:srgbClr val="17375E"/>
                </a:solidFill>
              </a:rPr>
              <a:t>Implications</a:t>
            </a:r>
            <a:r>
              <a:rPr lang="en-AU" dirty="0" smtClean="0"/>
              <a:t> of being a system</a:t>
            </a:r>
            <a:endParaRPr lang="en-AU" dirty="0"/>
          </a:p>
        </p:txBody>
      </p:sp>
      <p:sp>
        <p:nvSpPr>
          <p:cNvPr id="3" name="Content Placeholder 2"/>
          <p:cNvSpPr>
            <a:spLocks noGrp="1"/>
          </p:cNvSpPr>
          <p:nvPr>
            <p:ph idx="1"/>
          </p:nvPr>
        </p:nvSpPr>
        <p:spPr>
          <a:xfrm>
            <a:off x="230879" y="896009"/>
            <a:ext cx="8645936" cy="5743503"/>
          </a:xfrm>
        </p:spPr>
        <p:txBody>
          <a:bodyPr>
            <a:normAutofit/>
          </a:bodyPr>
          <a:lstStyle/>
          <a:p>
            <a:r>
              <a:rPr lang="en-AU" dirty="0" smtClean="0"/>
              <a:t>The system is not the sum of the behaviour of its parts it it the </a:t>
            </a:r>
            <a:r>
              <a:rPr lang="en-AU" b="1" dirty="0" smtClean="0">
                <a:solidFill>
                  <a:srgbClr val="17375E"/>
                </a:solidFill>
              </a:rPr>
              <a:t>product of their interactions</a:t>
            </a:r>
            <a:r>
              <a:rPr lang="en-AU" dirty="0" smtClean="0"/>
              <a:t>.</a:t>
            </a:r>
          </a:p>
          <a:p>
            <a:r>
              <a:rPr lang="en-AU" dirty="0" smtClean="0"/>
              <a:t>If you have a system of improvement that is directed at improving the parts taken separately you can be absolutely sure that the performance of the whole will NOT be improved. </a:t>
            </a:r>
          </a:p>
          <a:p>
            <a:r>
              <a:rPr lang="en-AU" dirty="0" smtClean="0"/>
              <a:t>But most applications of improvement programs are directed at improving parts taken separately.</a:t>
            </a:r>
          </a:p>
          <a:p>
            <a:pPr lvl="1"/>
            <a:r>
              <a:rPr lang="en-AU" dirty="0" smtClean="0"/>
              <a:t>Example: Take the best part from each car to make the ultimate car. You don’t even get a car because the parts don</a:t>
            </a:r>
            <a:r>
              <a:rPr lang="fr-FR" dirty="0" smtClean="0"/>
              <a:t>’</a:t>
            </a:r>
            <a:r>
              <a:rPr lang="en-AU" dirty="0" smtClean="0"/>
              <a:t>t fit.</a:t>
            </a:r>
          </a:p>
          <a:p>
            <a:endParaRPr lang="en-AU" dirty="0"/>
          </a:p>
        </p:txBody>
      </p:sp>
    </p:spTree>
    <p:extLst>
      <p:ext uri="{BB962C8B-B14F-4D97-AF65-F5344CB8AC3E}">
        <p14:creationId xmlns:p14="http://schemas.microsoft.com/office/powerpoint/2010/main" val="78485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87"/>
            <a:ext cx="8229600" cy="1143000"/>
          </a:xfrm>
        </p:spPr>
        <p:txBody>
          <a:bodyPr/>
          <a:lstStyle/>
          <a:p>
            <a:r>
              <a:rPr lang="en-AU" dirty="0" smtClean="0"/>
              <a:t>Architecture Example</a:t>
            </a:r>
            <a:endParaRPr lang="en-AU" dirty="0"/>
          </a:p>
        </p:txBody>
      </p:sp>
      <p:sp>
        <p:nvSpPr>
          <p:cNvPr id="3" name="Content Placeholder 2"/>
          <p:cNvSpPr>
            <a:spLocks noGrp="1"/>
          </p:cNvSpPr>
          <p:nvPr>
            <p:ph idx="1"/>
          </p:nvPr>
        </p:nvSpPr>
        <p:spPr>
          <a:xfrm>
            <a:off x="281172" y="1059484"/>
            <a:ext cx="8545349" cy="5668054"/>
          </a:xfrm>
        </p:spPr>
        <p:txBody>
          <a:bodyPr>
            <a:normAutofit/>
          </a:bodyPr>
          <a:lstStyle/>
          <a:p>
            <a:r>
              <a:rPr lang="en-AU" dirty="0" smtClean="0"/>
              <a:t>The Architect:</a:t>
            </a:r>
          </a:p>
          <a:p>
            <a:pPr lvl="1"/>
            <a:r>
              <a:rPr lang="en-AU" dirty="0"/>
              <a:t>T</a:t>
            </a:r>
            <a:r>
              <a:rPr lang="en-AU" dirty="0" smtClean="0"/>
              <a:t>akes a set of properties that the client wants.</a:t>
            </a:r>
          </a:p>
          <a:p>
            <a:pPr lvl="1"/>
            <a:r>
              <a:rPr lang="en-AU" dirty="0" smtClean="0"/>
              <a:t>Then produces an overall designs of the house</a:t>
            </a:r>
          </a:p>
          <a:p>
            <a:pPr lvl="1"/>
            <a:r>
              <a:rPr lang="en-AU" dirty="0" smtClean="0"/>
              <a:t>Then produces designs for rooms to fit into the design of the house</a:t>
            </a:r>
            <a:endParaRPr lang="en-AU" dirty="0"/>
          </a:p>
          <a:p>
            <a:pPr lvl="1"/>
            <a:r>
              <a:rPr lang="en-AU" dirty="0" smtClean="0"/>
              <a:t>Discovers in the process that he can modify the the house in such a way as to improve the quality of the rooms</a:t>
            </a:r>
          </a:p>
          <a:p>
            <a:pPr lvl="1"/>
            <a:r>
              <a:rPr lang="en-AU" dirty="0" smtClean="0"/>
              <a:t>But he </a:t>
            </a:r>
            <a:r>
              <a:rPr lang="en-AU" dirty="0" smtClean="0">
                <a:solidFill>
                  <a:srgbClr val="17375E"/>
                </a:solidFill>
              </a:rPr>
              <a:t>will never modify the house </a:t>
            </a:r>
            <a:r>
              <a:rPr lang="en-AU" dirty="0" smtClean="0"/>
              <a:t>to improve the quality of the room </a:t>
            </a:r>
            <a:r>
              <a:rPr lang="en-AU" dirty="0" smtClean="0">
                <a:solidFill>
                  <a:srgbClr val="17375E"/>
                </a:solidFill>
              </a:rPr>
              <a:t>unless the quality of the house is simultaneously improved</a:t>
            </a:r>
          </a:p>
        </p:txBody>
      </p:sp>
    </p:spTree>
    <p:extLst>
      <p:ext uri="{BB962C8B-B14F-4D97-AF65-F5344CB8AC3E}">
        <p14:creationId xmlns:p14="http://schemas.microsoft.com/office/powerpoint/2010/main" val="269966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87"/>
            <a:ext cx="8229600" cy="1143000"/>
          </a:xfrm>
        </p:spPr>
        <p:txBody>
          <a:bodyPr/>
          <a:lstStyle/>
          <a:p>
            <a:r>
              <a:rPr lang="en-AU" dirty="0" smtClean="0"/>
              <a:t>Continuous Improvement</a:t>
            </a:r>
            <a:endParaRPr lang="en-AU" dirty="0"/>
          </a:p>
        </p:txBody>
      </p:sp>
      <p:sp>
        <p:nvSpPr>
          <p:cNvPr id="3" name="Content Placeholder 2"/>
          <p:cNvSpPr>
            <a:spLocks noGrp="1"/>
          </p:cNvSpPr>
          <p:nvPr>
            <p:ph idx="1"/>
          </p:nvPr>
        </p:nvSpPr>
        <p:spPr>
          <a:xfrm>
            <a:off x="281172" y="1128413"/>
            <a:ext cx="8545349" cy="5435649"/>
          </a:xfrm>
        </p:spPr>
        <p:txBody>
          <a:bodyPr/>
          <a:lstStyle/>
          <a:p>
            <a:r>
              <a:rPr lang="en-AU" dirty="0" smtClean="0"/>
              <a:t>An improvement program must be directed at what you want. </a:t>
            </a:r>
            <a:r>
              <a:rPr lang="en-AU" dirty="0" smtClean="0">
                <a:solidFill>
                  <a:srgbClr val="17375E"/>
                </a:solidFill>
              </a:rPr>
              <a:t>Not at what you don’t want</a:t>
            </a:r>
            <a:r>
              <a:rPr lang="en-AU" dirty="0" smtClean="0"/>
              <a:t>.</a:t>
            </a:r>
          </a:p>
          <a:p>
            <a:r>
              <a:rPr lang="en-AU" dirty="0" smtClean="0"/>
              <a:t>When you get rid of something you DON</a:t>
            </a:r>
            <a:r>
              <a:rPr lang="fr-FR" dirty="0" smtClean="0"/>
              <a:t>’</a:t>
            </a:r>
            <a:r>
              <a:rPr lang="en-AU" dirty="0" smtClean="0"/>
              <a:t>T want, you don</a:t>
            </a:r>
            <a:r>
              <a:rPr lang="fr-FR" dirty="0" smtClean="0"/>
              <a:t>’</a:t>
            </a:r>
            <a:r>
              <a:rPr lang="en-AU" dirty="0" smtClean="0"/>
              <a:t>t necessarily get what you DO want.</a:t>
            </a:r>
          </a:p>
          <a:p>
            <a:r>
              <a:rPr lang="en-AU" dirty="0" smtClean="0"/>
              <a:t>If you don’t know what you would do if you could do anything you wanted to, how can you know what you would do under constraints.</a:t>
            </a:r>
          </a:p>
          <a:p>
            <a:endParaRPr lang="en-AU" dirty="0" smtClean="0"/>
          </a:p>
          <a:p>
            <a:endParaRPr lang="en-AU" dirty="0" smtClean="0"/>
          </a:p>
          <a:p>
            <a:endParaRPr lang="en-AU" dirty="0" smtClean="0"/>
          </a:p>
          <a:p>
            <a:endParaRPr lang="en-AU" dirty="0"/>
          </a:p>
        </p:txBody>
      </p:sp>
    </p:spTree>
    <p:extLst>
      <p:ext uri="{BB962C8B-B14F-4D97-AF65-F5344CB8AC3E}">
        <p14:creationId xmlns:p14="http://schemas.microsoft.com/office/powerpoint/2010/main" val="111084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737"/>
            <a:ext cx="8229600" cy="1143000"/>
          </a:xfrm>
        </p:spPr>
        <p:txBody>
          <a:bodyPr/>
          <a:lstStyle/>
          <a:p>
            <a:r>
              <a:rPr lang="en-AU" dirty="0" smtClean="0"/>
              <a:t>DIS-Continuous improvement</a:t>
            </a:r>
            <a:endParaRPr lang="en-AU" dirty="0"/>
          </a:p>
        </p:txBody>
      </p:sp>
      <p:sp>
        <p:nvSpPr>
          <p:cNvPr id="3" name="Content Placeholder 2"/>
          <p:cNvSpPr>
            <a:spLocks noGrp="1"/>
          </p:cNvSpPr>
          <p:nvPr>
            <p:ph idx="1"/>
          </p:nvPr>
        </p:nvSpPr>
        <p:spPr>
          <a:xfrm>
            <a:off x="281172" y="1072059"/>
            <a:ext cx="8545349" cy="5668054"/>
          </a:xfrm>
        </p:spPr>
        <p:txBody>
          <a:bodyPr>
            <a:normAutofit/>
          </a:bodyPr>
          <a:lstStyle/>
          <a:p>
            <a:r>
              <a:rPr lang="en-AU" dirty="0" smtClean="0"/>
              <a:t>Continuous improvement isn’t nearly as important as DIS-continuous improvement. </a:t>
            </a:r>
          </a:p>
          <a:p>
            <a:r>
              <a:rPr lang="en-AU" dirty="0" smtClean="0"/>
              <a:t>Creativity is a discontinuity. A creative act breaks with the chain that has come before it.</a:t>
            </a:r>
          </a:p>
          <a:p>
            <a:r>
              <a:rPr lang="en-AU" dirty="0" smtClean="0"/>
              <a:t>One never becomes a leader by imitating and improving slightly (This leads to Porter’s productivity frontier). </a:t>
            </a:r>
          </a:p>
          <a:p>
            <a:r>
              <a:rPr lang="en-AU" dirty="0" smtClean="0"/>
              <a:t>You only become a leader by leapfrogging those who are ahead of you; and that comes about through creativity.</a:t>
            </a:r>
          </a:p>
          <a:p>
            <a:endParaRPr lang="en-AU" dirty="0" smtClean="0"/>
          </a:p>
          <a:p>
            <a:endParaRPr lang="en-AU" dirty="0"/>
          </a:p>
        </p:txBody>
      </p:sp>
    </p:spTree>
    <p:extLst>
      <p:ext uri="{BB962C8B-B14F-4D97-AF65-F5344CB8AC3E}">
        <p14:creationId xmlns:p14="http://schemas.microsoft.com/office/powerpoint/2010/main" val="4004615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9188"/>
            <a:ext cx="8229600" cy="1143000"/>
          </a:xfrm>
        </p:spPr>
        <p:txBody>
          <a:bodyPr/>
          <a:lstStyle/>
          <a:p>
            <a:r>
              <a:rPr lang="en-AU" dirty="0" smtClean="0"/>
              <a:t>Things Right Vs. Right Things</a:t>
            </a:r>
            <a:endParaRPr lang="en-AU" dirty="0"/>
          </a:p>
        </p:txBody>
      </p:sp>
      <p:sp>
        <p:nvSpPr>
          <p:cNvPr id="3" name="Content Placeholder 2"/>
          <p:cNvSpPr>
            <a:spLocks noGrp="1"/>
          </p:cNvSpPr>
          <p:nvPr>
            <p:ph idx="1"/>
          </p:nvPr>
        </p:nvSpPr>
        <p:spPr>
          <a:xfrm>
            <a:off x="457200" y="1424150"/>
            <a:ext cx="8229600" cy="4525963"/>
          </a:xfrm>
        </p:spPr>
        <p:txBody>
          <a:bodyPr>
            <a:normAutofit lnSpcReduction="10000"/>
          </a:bodyPr>
          <a:lstStyle/>
          <a:p>
            <a:r>
              <a:rPr lang="en-AU" dirty="0" smtClean="0"/>
              <a:t>Peter </a:t>
            </a:r>
            <a:r>
              <a:rPr lang="en-AU" dirty="0" err="1" smtClean="0"/>
              <a:t>Drucker</a:t>
            </a:r>
            <a:r>
              <a:rPr lang="en-AU" dirty="0" smtClean="0"/>
              <a:t> made a distinction between doing things right &amp; doing the right thing.</a:t>
            </a:r>
          </a:p>
          <a:p>
            <a:r>
              <a:rPr lang="en-AU" b="1" dirty="0" smtClean="0">
                <a:solidFill>
                  <a:srgbClr val="17375E"/>
                </a:solidFill>
              </a:rPr>
              <a:t>Doing the wrong thing right is not nearly as good as doing the right thing wrong. </a:t>
            </a:r>
          </a:p>
          <a:p>
            <a:r>
              <a:rPr lang="en-AU" dirty="0" smtClean="0"/>
              <a:t>Lean is good at doing things right but Lean produced cars are still polluting.</a:t>
            </a:r>
          </a:p>
          <a:p>
            <a:r>
              <a:rPr lang="en-AU" dirty="0" smtClean="0"/>
              <a:t>Quality ought to contain a notion of value, not just efficiency. This is the difference between efficiency &amp; effectiveness</a:t>
            </a:r>
            <a:endParaRPr lang="en-AU" dirty="0"/>
          </a:p>
        </p:txBody>
      </p:sp>
    </p:spTree>
    <p:extLst>
      <p:ext uri="{BB962C8B-B14F-4D97-AF65-F5344CB8AC3E}">
        <p14:creationId xmlns:p14="http://schemas.microsoft.com/office/powerpoint/2010/main" val="3477477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TotalTime>
  <Words>694</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EA &amp; Systems Thinking</vt:lpstr>
      <vt:lpstr>Quality Improvement Failures</vt:lpstr>
      <vt:lpstr>What is a System?</vt:lpstr>
      <vt:lpstr>Implications of being a system</vt:lpstr>
      <vt:lpstr>Implications of being a system</vt:lpstr>
      <vt:lpstr>Architecture Example</vt:lpstr>
      <vt:lpstr>Continuous Improvement</vt:lpstr>
      <vt:lpstr>DIS-Continuous improvement</vt:lpstr>
      <vt:lpstr>Things Right Vs. Right Things</vt:lpstr>
    </vt:vector>
  </TitlesOfParts>
  <Company>Personal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Matthews</dc:creator>
  <cp:lastModifiedBy>Alexander Matthews</cp:lastModifiedBy>
  <cp:revision>12</cp:revision>
  <dcterms:created xsi:type="dcterms:W3CDTF">2012-07-08T05:50:22Z</dcterms:created>
  <dcterms:modified xsi:type="dcterms:W3CDTF">2012-07-08T07:00:59Z</dcterms:modified>
</cp:coreProperties>
</file>