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5" r:id="rId2"/>
    <p:sldId id="258" r:id="rId3"/>
    <p:sldId id="261" r:id="rId4"/>
    <p:sldId id="266" r:id="rId5"/>
    <p:sldId id="267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18" autoAdjust="0"/>
    <p:restoredTop sz="86414" autoAdjust="0"/>
  </p:normalViewPr>
  <p:slideViewPr>
    <p:cSldViewPr snapToGrid="0" snapToObjects="1">
      <p:cViewPr varScale="1">
        <p:scale>
          <a:sx n="61" d="100"/>
          <a:sy n="61" d="100"/>
        </p:scale>
        <p:origin x="-120" y="-8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7EF82-DAEB-8D4A-94CD-44704CE9F788}" type="datetimeFigureOut">
              <a:rPr lang="en-US" smtClean="0"/>
              <a:t>19/05/12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1F8DB-54BB-4540-9693-AE6C5B801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areas that can generate cash. These might include creating innovative financing arrangements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1F8DB-54BB-4540-9693-AE6C5B8016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46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1F8DB-54BB-4540-9693-AE6C5B8016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62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Impact on people,</a:t>
            </a:r>
            <a:r>
              <a:rPr lang="en-US" baseline="0" dirty="0" smtClean="0"/>
              <a:t> process &amp; technology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is our direction? How do we get there? How will we know when we arrive?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1F8DB-54BB-4540-9693-AE6C5B8016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62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Unless you’re a genius of staggering magnitude, your success is going to be largely dependent on your ability to work with other people.</a:t>
            </a:r>
          </a:p>
          <a:p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External parties: Regulators, key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partners, Customers, auditors, investors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1F8DB-54BB-4540-9693-AE6C5B8016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6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4339-5320-504B-9115-B229A0EC28D2}" type="datetimeFigureOut">
              <a:rPr lang="en-US" smtClean="0"/>
              <a:t>19/05/12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349-E6AD-A14A-90C1-8CC151946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6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4339-5320-504B-9115-B229A0EC28D2}" type="datetimeFigureOut">
              <a:rPr lang="en-US" smtClean="0"/>
              <a:t>19/05/12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349-E6AD-A14A-90C1-8CC151946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9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4339-5320-504B-9115-B229A0EC28D2}" type="datetimeFigureOut">
              <a:rPr lang="en-US" smtClean="0"/>
              <a:t>19/05/12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349-E6AD-A14A-90C1-8CC151946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4339-5320-504B-9115-B229A0EC28D2}" type="datetimeFigureOut">
              <a:rPr lang="en-US" smtClean="0"/>
              <a:t>19/05/12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349-E6AD-A14A-90C1-8CC151946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2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4339-5320-504B-9115-B229A0EC28D2}" type="datetimeFigureOut">
              <a:rPr lang="en-US" smtClean="0"/>
              <a:t>19/05/12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349-E6AD-A14A-90C1-8CC151946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1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4339-5320-504B-9115-B229A0EC28D2}" type="datetimeFigureOut">
              <a:rPr lang="en-US" smtClean="0"/>
              <a:t>19/05/12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349-E6AD-A14A-90C1-8CC151946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0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4339-5320-504B-9115-B229A0EC28D2}" type="datetimeFigureOut">
              <a:rPr lang="en-US" smtClean="0"/>
              <a:t>19/05/12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349-E6AD-A14A-90C1-8CC151946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7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4339-5320-504B-9115-B229A0EC28D2}" type="datetimeFigureOut">
              <a:rPr lang="en-US" smtClean="0"/>
              <a:t>19/05/12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349-E6AD-A14A-90C1-8CC151946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7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4339-5320-504B-9115-B229A0EC28D2}" type="datetimeFigureOut">
              <a:rPr lang="en-US" smtClean="0"/>
              <a:t>19/05/12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349-E6AD-A14A-90C1-8CC151946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7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4339-5320-504B-9115-B229A0EC28D2}" type="datetimeFigureOut">
              <a:rPr lang="en-US" smtClean="0"/>
              <a:t>19/05/12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349-E6AD-A14A-90C1-8CC151946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8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4339-5320-504B-9115-B229A0EC28D2}" type="datetimeFigureOut">
              <a:rPr lang="en-US" smtClean="0"/>
              <a:t>19/05/12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349-E6AD-A14A-90C1-8CC151946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8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E4339-5320-504B-9115-B229A0EC28D2}" type="datetimeFigureOut">
              <a:rPr lang="en-US" smtClean="0"/>
              <a:t>19/05/12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40349-E6AD-A14A-90C1-8CC151946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1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549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17375E"/>
                </a:solidFill>
              </a:rPr>
              <a:t>Primary Benefit Types</a:t>
            </a:r>
            <a:endParaRPr lang="en-US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7508"/>
            <a:ext cx="8229600" cy="5252852"/>
          </a:xfrm>
        </p:spPr>
        <p:txBody>
          <a:bodyPr>
            <a:normAutofit/>
          </a:bodyPr>
          <a:lstStyle/>
          <a:p>
            <a:r>
              <a:rPr lang="en-US" dirty="0" smtClean="0"/>
              <a:t>Value Discipline Benefits</a:t>
            </a:r>
          </a:p>
          <a:p>
            <a:pPr lvl="1"/>
            <a:r>
              <a:rPr lang="en-US" dirty="0" smtClean="0"/>
              <a:t>Operating Excellence </a:t>
            </a:r>
          </a:p>
          <a:p>
            <a:pPr lvl="2"/>
            <a:r>
              <a:rPr lang="en-US" dirty="0" smtClean="0"/>
              <a:t>Reduce</a:t>
            </a:r>
            <a:r>
              <a:rPr lang="en-US" dirty="0" smtClean="0"/>
              <a:t> Cost </a:t>
            </a:r>
          </a:p>
          <a:p>
            <a:pPr lvl="2"/>
            <a:r>
              <a:rPr lang="en-US" dirty="0" smtClean="0"/>
              <a:t>Reduce Risk</a:t>
            </a:r>
            <a:endParaRPr lang="en-US" dirty="0" smtClean="0"/>
          </a:p>
          <a:p>
            <a:pPr lvl="1"/>
            <a:r>
              <a:rPr lang="en-US" dirty="0" smtClean="0"/>
              <a:t>Product Leadership </a:t>
            </a:r>
          </a:p>
          <a:p>
            <a:pPr lvl="2"/>
            <a:r>
              <a:rPr lang="en-US" dirty="0" smtClean="0"/>
              <a:t>Increase Revenue</a:t>
            </a:r>
          </a:p>
          <a:p>
            <a:pPr lvl="1"/>
            <a:r>
              <a:rPr lang="en-US" dirty="0" smtClean="0"/>
              <a:t>Customer Intimacy</a:t>
            </a:r>
          </a:p>
          <a:p>
            <a:pPr lvl="2"/>
            <a:r>
              <a:rPr lang="en-US" dirty="0" smtClean="0"/>
              <a:t>Better Customer Experience</a:t>
            </a:r>
          </a:p>
          <a:p>
            <a:pPr lvl="2"/>
            <a:r>
              <a:rPr lang="en-US" dirty="0" smtClean="0"/>
              <a:t>Enhanced Reputation</a:t>
            </a:r>
          </a:p>
          <a:p>
            <a:pPr lvl="2"/>
            <a:r>
              <a:rPr lang="en-US" dirty="0" smtClean="0"/>
              <a:t>Better Lifetime Value of Customer</a:t>
            </a:r>
          </a:p>
        </p:txBody>
      </p:sp>
    </p:spTree>
    <p:extLst>
      <p:ext uri="{BB962C8B-B14F-4D97-AF65-F5344CB8AC3E}">
        <p14:creationId xmlns:p14="http://schemas.microsoft.com/office/powerpoint/2010/main" val="426149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718"/>
            <a:ext cx="8229600" cy="621711"/>
          </a:xfrm>
        </p:spPr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3000" dirty="0" smtClean="0">
                <a:solidFill>
                  <a:srgbClr val="17375E"/>
                </a:solidFill>
              </a:rPr>
              <a:t>Operating Excellence </a:t>
            </a:r>
            <a:r>
              <a:rPr lang="en-US" sz="3000" dirty="0" smtClean="0">
                <a:solidFill>
                  <a:srgbClr val="17375E"/>
                </a:solidFill>
              </a:rPr>
              <a:t>Benefits - Reduce Cost</a:t>
            </a:r>
            <a:endParaRPr lang="en-US" sz="3000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863" y="886410"/>
            <a:ext cx="8589655" cy="605097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Improve </a:t>
            </a:r>
            <a:r>
              <a:rPr lang="en-US" dirty="0" smtClean="0"/>
              <a:t>operations &amp; infrastructure</a:t>
            </a:r>
          </a:p>
          <a:p>
            <a:pPr lvl="1"/>
            <a:r>
              <a:rPr lang="en-US" dirty="0" smtClean="0"/>
              <a:t>Reduce complexity &amp; inefficiency</a:t>
            </a:r>
          </a:p>
          <a:p>
            <a:pPr lvl="1"/>
            <a:r>
              <a:rPr lang="en-US" dirty="0" smtClean="0"/>
              <a:t>Conduct </a:t>
            </a:r>
            <a:r>
              <a:rPr lang="en-US" dirty="0"/>
              <a:t>lump &amp; gap </a:t>
            </a:r>
            <a:r>
              <a:rPr lang="en-US" dirty="0" smtClean="0"/>
              <a:t>analysis</a:t>
            </a:r>
            <a:endParaRPr lang="en-US" dirty="0" smtClean="0"/>
          </a:p>
          <a:p>
            <a:pPr lvl="1"/>
            <a:r>
              <a:rPr lang="en-US" dirty="0"/>
              <a:t>Increase process &amp; asset re-</a:t>
            </a:r>
            <a:r>
              <a:rPr lang="en-US" dirty="0" smtClean="0"/>
              <a:t>use</a:t>
            </a:r>
          </a:p>
          <a:p>
            <a:pPr lvl="1"/>
            <a:r>
              <a:rPr lang="en-US" dirty="0" smtClean="0"/>
              <a:t>Integrate, consolidate &amp; standardize process</a:t>
            </a:r>
          </a:p>
          <a:p>
            <a:pPr lvl="1"/>
            <a:r>
              <a:rPr lang="en-US" dirty="0"/>
              <a:t>Integrate, consolidate &amp; standardize </a:t>
            </a:r>
            <a:r>
              <a:rPr lang="en-US" dirty="0" smtClean="0"/>
              <a:t>asset portfolios</a:t>
            </a:r>
            <a:endParaRPr lang="en-US" dirty="0" smtClean="0"/>
          </a:p>
          <a:p>
            <a:r>
              <a:rPr lang="en-US" dirty="0" smtClean="0"/>
              <a:t>Faster, cheaper, more reliable</a:t>
            </a:r>
          </a:p>
          <a:p>
            <a:pPr lvl="1"/>
            <a:r>
              <a:rPr lang="en-US" dirty="0"/>
              <a:t>operations, support &amp; </a:t>
            </a:r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workforce planning</a:t>
            </a:r>
          </a:p>
          <a:p>
            <a:pPr lvl="1"/>
            <a:r>
              <a:rPr lang="en-US" dirty="0" smtClean="0"/>
              <a:t>project delivery</a:t>
            </a:r>
            <a:endParaRPr lang="en-US" dirty="0"/>
          </a:p>
          <a:p>
            <a:pPr lvl="1"/>
            <a:r>
              <a:rPr lang="en-US" b="1" dirty="0" smtClean="0"/>
              <a:t>acquisitions &amp; divestments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ourcing </a:t>
            </a:r>
            <a:r>
              <a:rPr lang="en-US" dirty="0"/>
              <a:t>&amp; procurement </a:t>
            </a:r>
            <a:r>
              <a:rPr lang="en-US" dirty="0" smtClean="0"/>
              <a:t>decisions</a:t>
            </a:r>
          </a:p>
          <a:p>
            <a:pPr lvl="1"/>
            <a:r>
              <a:rPr lang="en-US" dirty="0" smtClean="0"/>
              <a:t>supply </a:t>
            </a:r>
            <a:r>
              <a:rPr lang="en-US" dirty="0"/>
              <a:t>chain </a:t>
            </a:r>
            <a:r>
              <a:rPr lang="en-US" dirty="0" smtClean="0"/>
              <a:t>communications &amp; integration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11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543"/>
            <a:ext cx="8229600" cy="62171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17375E"/>
                </a:solidFill>
              </a:rPr>
              <a:t>Operating Excellence Benefits </a:t>
            </a:r>
            <a:r>
              <a:rPr lang="en-US" sz="3200" dirty="0" smtClean="0">
                <a:solidFill>
                  <a:srgbClr val="17375E"/>
                </a:solidFill>
              </a:rPr>
              <a:t>– </a:t>
            </a:r>
            <a:r>
              <a:rPr lang="en-US" sz="3200" dirty="0">
                <a:solidFill>
                  <a:srgbClr val="17375E"/>
                </a:solidFill>
              </a:rPr>
              <a:t>Reduce </a:t>
            </a:r>
            <a:r>
              <a:rPr lang="en-US" sz="3200" dirty="0" smtClean="0">
                <a:solidFill>
                  <a:srgbClr val="17375E"/>
                </a:solidFill>
              </a:rPr>
              <a:t>Risk</a:t>
            </a:r>
            <a:endParaRPr lang="en-US" sz="3200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9171"/>
            <a:ext cx="8229600" cy="5825272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spcBef>
                <a:spcPts val="1600"/>
              </a:spcBef>
              <a:buFont typeface="Arial"/>
              <a:buChar char="•"/>
            </a:pPr>
            <a:r>
              <a:rPr lang="en-US" sz="3200" dirty="0" smtClean="0"/>
              <a:t>Input </a:t>
            </a:r>
            <a:r>
              <a:rPr lang="en-US" sz="3200" dirty="0"/>
              <a:t>to project </a:t>
            </a:r>
            <a:r>
              <a:rPr lang="en-US" sz="3200" dirty="0" smtClean="0"/>
              <a:t>planning </a:t>
            </a:r>
          </a:p>
          <a:p>
            <a:pPr marL="742950" lvl="2" indent="-342900">
              <a:spcBef>
                <a:spcPts val="1600"/>
              </a:spcBef>
            </a:pPr>
            <a:r>
              <a:rPr lang="en-US" sz="2800" dirty="0" smtClean="0"/>
              <a:t>Reduce project size, complexity &amp;risk</a:t>
            </a:r>
          </a:p>
          <a:p>
            <a:pPr marL="742950" lvl="2" indent="-342900">
              <a:spcBef>
                <a:spcPts val="1000"/>
              </a:spcBef>
            </a:pPr>
            <a:r>
              <a:rPr lang="en-US" sz="2800" dirty="0" smtClean="0"/>
              <a:t>Reduce </a:t>
            </a:r>
            <a:r>
              <a:rPr lang="en-US" sz="2800" dirty="0"/>
              <a:t>duplication across projects</a:t>
            </a:r>
          </a:p>
          <a:p>
            <a:pPr marL="742950" lvl="2" indent="-342900">
              <a:spcBef>
                <a:spcPts val="1000"/>
              </a:spcBef>
            </a:pPr>
            <a:r>
              <a:rPr lang="en-US" sz="2800" dirty="0"/>
              <a:t>Reduce </a:t>
            </a:r>
            <a:r>
              <a:rPr lang="en-US" sz="2800" dirty="0" smtClean="0"/>
              <a:t>conflicts between projects</a:t>
            </a:r>
          </a:p>
          <a:p>
            <a:pPr marL="742950" lvl="2" indent="-342900">
              <a:spcBef>
                <a:spcPts val="1000"/>
              </a:spcBef>
            </a:pPr>
            <a:r>
              <a:rPr lang="en-US" sz="2800" dirty="0" smtClean="0"/>
              <a:t>Reduce implementation “surprises”</a:t>
            </a:r>
          </a:p>
          <a:p>
            <a:pPr marL="742950" lvl="2" indent="-342900">
              <a:spcBef>
                <a:spcPts val="1000"/>
              </a:spcBef>
            </a:pPr>
            <a:r>
              <a:rPr lang="en-US" sz="2800" dirty="0" smtClean="0"/>
              <a:t>Improved requirements elicitation &amp; validation</a:t>
            </a:r>
          </a:p>
          <a:p>
            <a:pPr marL="742950" lvl="2" indent="-342900">
              <a:spcBef>
                <a:spcPts val="1000"/>
              </a:spcBef>
            </a:pPr>
            <a:r>
              <a:rPr lang="en-US" sz="2800" dirty="0" smtClean="0"/>
              <a:t>Structured design development &amp; validation</a:t>
            </a:r>
          </a:p>
          <a:p>
            <a:pPr marL="742950" lvl="2" indent="-342900">
              <a:spcBef>
                <a:spcPts val="1000"/>
              </a:spcBef>
            </a:pPr>
            <a:r>
              <a:rPr lang="en-US" sz="2800" dirty="0"/>
              <a:t>Structured </a:t>
            </a:r>
            <a:r>
              <a:rPr lang="en-US" sz="2800" dirty="0" smtClean="0"/>
              <a:t>benefits planning &amp; validation</a:t>
            </a:r>
          </a:p>
          <a:p>
            <a:pPr marL="742950" lvl="2" indent="-342900">
              <a:spcBef>
                <a:spcPts val="1000"/>
              </a:spcBef>
            </a:pPr>
            <a:r>
              <a:rPr lang="en-US" sz="2800" dirty="0" smtClean="0"/>
              <a:t>Increase stakeholder buy-in</a:t>
            </a:r>
          </a:p>
          <a:p>
            <a:pPr marL="742950" lvl="2" indent="-342900">
              <a:spcBef>
                <a:spcPts val="1000"/>
              </a:spcBef>
            </a:pPr>
            <a:r>
              <a:rPr lang="en-US" sz="2800" dirty="0" smtClean="0"/>
              <a:t>Better change management planning</a:t>
            </a:r>
          </a:p>
          <a:p>
            <a:pPr marL="742950" lvl="2" indent="-342900">
              <a:spcBef>
                <a:spcPts val="1000"/>
              </a:spcBef>
            </a:pPr>
            <a:r>
              <a:rPr lang="en-AU" sz="2800" dirty="0">
                <a:latin typeface="Calibri" charset="0"/>
              </a:rPr>
              <a:t>Understand who is affected &amp; who will </a:t>
            </a:r>
            <a:r>
              <a:rPr lang="en-AU" sz="2800" dirty="0" smtClean="0">
                <a:latin typeface="Calibri" charset="0"/>
              </a:rPr>
              <a:t>resist</a:t>
            </a:r>
            <a:endParaRPr lang="en-US" sz="2800" dirty="0" smtClean="0"/>
          </a:p>
          <a:p>
            <a:pPr marL="742950" lvl="2" indent="-342900">
              <a:spcBef>
                <a:spcPts val="1000"/>
              </a:spcBef>
            </a:pPr>
            <a:r>
              <a:rPr lang="en-US" sz="2800" dirty="0" smtClean="0"/>
              <a:t>Demonstrate alignment to strategy</a:t>
            </a:r>
          </a:p>
          <a:p>
            <a:pPr marL="400050" lvl="2" indent="0">
              <a:buNone/>
            </a:pPr>
            <a:endParaRPr lang="en-US" dirty="0"/>
          </a:p>
          <a:p>
            <a:pPr marL="0" lvl="1" indent="0" algn="ctr">
              <a:buNone/>
            </a:pPr>
            <a:r>
              <a:rPr lang="en-US" sz="2000" dirty="0" smtClean="0"/>
              <a:t>*  </a:t>
            </a:r>
            <a:r>
              <a:rPr lang="en-US" sz="2000" i="1" dirty="0" smtClean="0">
                <a:solidFill>
                  <a:srgbClr val="17375E"/>
                </a:solidFill>
              </a:rPr>
              <a:t>Input to projects can really increase the </a:t>
            </a:r>
            <a:r>
              <a:rPr lang="en-US" sz="2000" i="1" dirty="0">
                <a:solidFill>
                  <a:srgbClr val="17375E"/>
                </a:solidFill>
              </a:rPr>
              <a:t>profile of EA across </a:t>
            </a:r>
            <a:r>
              <a:rPr lang="en-US" sz="2000" i="1" dirty="0" smtClean="0">
                <a:solidFill>
                  <a:srgbClr val="17375E"/>
                </a:solidFill>
              </a:rPr>
              <a:t>the enterprise</a:t>
            </a:r>
            <a:endParaRPr lang="en-US" sz="2000" dirty="0"/>
          </a:p>
          <a:p>
            <a:pPr marL="342900" lvl="1" indent="-3429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343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80"/>
            <a:ext cx="8229600" cy="62171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17375E"/>
                </a:solidFill>
              </a:rPr>
              <a:t>Operating Excellence Benefits </a:t>
            </a:r>
            <a:r>
              <a:rPr lang="en-US" sz="3200" dirty="0" smtClean="0">
                <a:solidFill>
                  <a:srgbClr val="17375E"/>
                </a:solidFill>
              </a:rPr>
              <a:t>– </a:t>
            </a:r>
            <a:r>
              <a:rPr lang="en-US" sz="3200" dirty="0">
                <a:solidFill>
                  <a:srgbClr val="17375E"/>
                </a:solidFill>
              </a:rPr>
              <a:t>Reduce </a:t>
            </a:r>
            <a:r>
              <a:rPr lang="en-US" sz="3200" dirty="0" smtClean="0">
                <a:solidFill>
                  <a:srgbClr val="17375E"/>
                </a:solidFill>
              </a:rPr>
              <a:t>Risk</a:t>
            </a:r>
            <a:endParaRPr lang="en-US" sz="3200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2603"/>
            <a:ext cx="8229600" cy="63666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Enhanced governance</a:t>
            </a:r>
            <a:r>
              <a:rPr lang="en-US" dirty="0"/>
              <a:t> </a:t>
            </a:r>
            <a:r>
              <a:rPr lang="en-US" dirty="0" smtClean="0"/>
              <a:t>&amp; risk management</a:t>
            </a:r>
            <a:endParaRPr lang="en-US" dirty="0"/>
          </a:p>
          <a:p>
            <a:pPr lvl="1"/>
            <a:r>
              <a:rPr lang="en-US" dirty="0"/>
              <a:t>Evidence basis for planning </a:t>
            </a:r>
            <a:r>
              <a:rPr lang="en-US" dirty="0" smtClean="0"/>
              <a:t>decisions</a:t>
            </a:r>
          </a:p>
          <a:p>
            <a:pPr lvl="1"/>
            <a:r>
              <a:rPr lang="en-US" dirty="0" smtClean="0"/>
              <a:t>Faster, more accurate asset valuation</a:t>
            </a:r>
            <a:endParaRPr lang="en-US" dirty="0"/>
          </a:p>
          <a:p>
            <a:pPr lvl="1"/>
            <a:r>
              <a:rPr lang="en-US" dirty="0"/>
              <a:t>Prioritize effort against:</a:t>
            </a:r>
          </a:p>
          <a:p>
            <a:pPr lvl="2"/>
            <a:r>
              <a:rPr lang="en-US" dirty="0" smtClean="0"/>
              <a:t>Strategic imperatives</a:t>
            </a:r>
          </a:p>
          <a:p>
            <a:pPr lvl="2"/>
            <a:r>
              <a:rPr lang="en-US" dirty="0" smtClean="0"/>
              <a:t>Potential </a:t>
            </a:r>
            <a:r>
              <a:rPr lang="en-US" dirty="0"/>
              <a:t>benefit / value</a:t>
            </a:r>
          </a:p>
          <a:p>
            <a:pPr lvl="2"/>
            <a:r>
              <a:rPr lang="en-US" dirty="0"/>
              <a:t>Solution fitness for </a:t>
            </a:r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Easier, cheaper, more accurate</a:t>
            </a:r>
          </a:p>
          <a:p>
            <a:pPr lvl="2"/>
            <a:r>
              <a:rPr lang="en-US" dirty="0" smtClean="0"/>
              <a:t>threat &amp; risk analysis</a:t>
            </a:r>
          </a:p>
          <a:p>
            <a:pPr lvl="2"/>
            <a:r>
              <a:rPr lang="en-US" dirty="0" smtClean="0"/>
              <a:t>options &amp; impact </a:t>
            </a:r>
            <a:r>
              <a:rPr lang="en-US" dirty="0"/>
              <a:t>analysis</a:t>
            </a:r>
          </a:p>
          <a:p>
            <a:pPr lvl="2"/>
            <a:r>
              <a:rPr lang="en-US" dirty="0"/>
              <a:t>operational readiness </a:t>
            </a:r>
            <a:r>
              <a:rPr lang="en-US" dirty="0" smtClean="0"/>
              <a:t>assessment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sset life-cycle (activity &amp; cost) planning</a:t>
            </a:r>
            <a:endParaRPr lang="en-US" dirty="0"/>
          </a:p>
          <a:p>
            <a:pPr lvl="2"/>
            <a:r>
              <a:rPr lang="en-US" dirty="0"/>
              <a:t>benefit </a:t>
            </a:r>
            <a:r>
              <a:rPr lang="en-US" dirty="0" smtClean="0"/>
              <a:t>forecasting, measurement &amp; review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erformance </a:t>
            </a:r>
            <a:r>
              <a:rPr lang="en-US" dirty="0"/>
              <a:t>measurement &amp; </a:t>
            </a:r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543"/>
            <a:ext cx="8229600" cy="62171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17375E"/>
                </a:solidFill>
              </a:rPr>
              <a:t>Operating Excellence Benefits </a:t>
            </a:r>
            <a:r>
              <a:rPr lang="en-US" sz="3200" dirty="0" smtClean="0">
                <a:solidFill>
                  <a:srgbClr val="17375E"/>
                </a:solidFill>
              </a:rPr>
              <a:t>– </a:t>
            </a:r>
            <a:r>
              <a:rPr lang="en-US" sz="3200" dirty="0">
                <a:solidFill>
                  <a:srgbClr val="17375E"/>
                </a:solidFill>
              </a:rPr>
              <a:t>Reduce </a:t>
            </a:r>
            <a:r>
              <a:rPr lang="en-US" sz="3200" dirty="0" smtClean="0">
                <a:solidFill>
                  <a:srgbClr val="17375E"/>
                </a:solidFill>
              </a:rPr>
              <a:t>Risk</a:t>
            </a:r>
            <a:endParaRPr lang="en-US" sz="3200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990" y="837528"/>
            <a:ext cx="8659998" cy="6262519"/>
          </a:xfrm>
        </p:spPr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en-US" sz="3200" i="1" dirty="0" smtClean="0">
                <a:solidFill>
                  <a:srgbClr val="17375E"/>
                </a:solidFill>
              </a:rPr>
              <a:t>* </a:t>
            </a:r>
            <a:r>
              <a:rPr lang="en-US" sz="3200" dirty="0" smtClean="0"/>
              <a:t>Better </a:t>
            </a:r>
            <a:r>
              <a:rPr lang="en-US" sz="3200" dirty="0"/>
              <a:t>communication &amp; discovery</a:t>
            </a:r>
          </a:p>
          <a:p>
            <a:pPr lvl="1"/>
            <a:r>
              <a:rPr lang="en-US" dirty="0">
                <a:solidFill>
                  <a:srgbClr val="17375E"/>
                </a:solidFill>
              </a:rPr>
              <a:t>“Shared message, shared journey</a:t>
            </a:r>
            <a:r>
              <a:rPr lang="en-US" dirty="0" smtClean="0">
                <a:solidFill>
                  <a:srgbClr val="17375E"/>
                </a:solidFill>
              </a:rPr>
              <a:t>”</a:t>
            </a:r>
          </a:p>
          <a:p>
            <a:pPr lvl="1"/>
            <a:r>
              <a:rPr lang="en-US" dirty="0">
                <a:latin typeface="Calibri" charset="0"/>
              </a:rPr>
              <a:t>Enhanced visibility of asset &amp; initiative portfolios</a:t>
            </a:r>
            <a:endParaRPr lang="en-US" dirty="0">
              <a:latin typeface="Calibri" charset="0"/>
            </a:endParaRPr>
          </a:p>
          <a:p>
            <a:pPr lvl="1"/>
            <a:r>
              <a:rPr lang="en-AU" dirty="0" smtClean="0">
                <a:latin typeface="Calibri" charset="0"/>
              </a:rPr>
              <a:t>Enhanced corporate memory</a:t>
            </a:r>
          </a:p>
          <a:p>
            <a:pPr lvl="1"/>
            <a:r>
              <a:rPr lang="en-AU" dirty="0" smtClean="0">
                <a:latin typeface="Calibri" charset="0"/>
              </a:rPr>
              <a:t>Supports continuous improvement / learning culture</a:t>
            </a:r>
          </a:p>
          <a:p>
            <a:pPr lvl="1"/>
            <a:r>
              <a:rPr lang="en-AU" dirty="0" smtClean="0">
                <a:latin typeface="Calibri" charset="0"/>
              </a:rPr>
              <a:t>Encourage thinking as an enterprise</a:t>
            </a:r>
          </a:p>
          <a:p>
            <a:pPr lvl="1"/>
            <a:r>
              <a:rPr lang="en-AU" dirty="0" smtClean="0">
                <a:latin typeface="Calibri" charset="0"/>
              </a:rPr>
              <a:t>Clear motivation, principles, roles &amp; responsibilities</a:t>
            </a:r>
          </a:p>
          <a:p>
            <a:pPr lvl="1"/>
            <a:r>
              <a:rPr lang="en-AU" dirty="0" smtClean="0">
                <a:latin typeface="Calibri" charset="0"/>
              </a:rPr>
              <a:t>Better communication across enterprise (value chain)</a:t>
            </a:r>
          </a:p>
          <a:p>
            <a:pPr lvl="1"/>
            <a:r>
              <a:rPr lang="en-AU" dirty="0" smtClean="0">
                <a:latin typeface="Calibri" charset="0"/>
              </a:rPr>
              <a:t>More cross</a:t>
            </a:r>
            <a:r>
              <a:rPr lang="en-AU" dirty="0">
                <a:latin typeface="Calibri" charset="0"/>
              </a:rPr>
              <a:t>-organisational collaboration </a:t>
            </a:r>
            <a:endParaRPr lang="en-AU" dirty="0" smtClean="0">
              <a:latin typeface="Calibri" charset="0"/>
            </a:endParaRPr>
          </a:p>
          <a:p>
            <a:pPr lvl="1"/>
            <a:r>
              <a:rPr lang="en-AU" dirty="0" smtClean="0">
                <a:latin typeface="Calibri" charset="0"/>
              </a:rPr>
              <a:t>Reference </a:t>
            </a:r>
            <a:r>
              <a:rPr lang="en-AU" dirty="0">
                <a:latin typeface="Calibri" charset="0"/>
              </a:rPr>
              <a:t>model for policy </a:t>
            </a:r>
            <a:r>
              <a:rPr lang="en-AU" dirty="0" smtClean="0">
                <a:latin typeface="Calibri" charset="0"/>
              </a:rPr>
              <a:t>discovery</a:t>
            </a:r>
          </a:p>
          <a:p>
            <a:r>
              <a:rPr lang="en-US" dirty="0"/>
              <a:t>Better compliance </a:t>
            </a:r>
            <a:endParaRPr lang="en-US" dirty="0" smtClean="0"/>
          </a:p>
          <a:p>
            <a:r>
              <a:rPr lang="en-US" dirty="0" smtClean="0"/>
              <a:t>Better relationships </a:t>
            </a:r>
            <a:r>
              <a:rPr lang="en-US" dirty="0"/>
              <a:t>with </a:t>
            </a:r>
            <a:r>
              <a:rPr lang="en-US" dirty="0" smtClean="0"/>
              <a:t>external parties </a:t>
            </a:r>
          </a:p>
          <a:p>
            <a:r>
              <a:rPr lang="en-US" dirty="0" smtClean="0"/>
              <a:t>Provides a “best endeavor” legal defense</a:t>
            </a:r>
            <a:endParaRPr lang="en-US" dirty="0"/>
          </a:p>
          <a:p>
            <a:endParaRPr lang="en-AU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9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290"/>
            <a:ext cx="8229600" cy="62171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7375E"/>
                </a:solidFill>
              </a:rPr>
              <a:t>Product Leadership Benefits </a:t>
            </a:r>
            <a:r>
              <a:rPr lang="en-US" sz="3200" dirty="0" smtClean="0">
                <a:solidFill>
                  <a:srgbClr val="17375E"/>
                </a:solidFill>
              </a:rPr>
              <a:t>– Increase Revenue</a:t>
            </a:r>
            <a:endParaRPr lang="en-US" sz="3200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5740"/>
            <a:ext cx="8229600" cy="543411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Better i</a:t>
            </a:r>
            <a:r>
              <a:rPr lang="en-US" dirty="0" smtClean="0"/>
              <a:t>nvestment </a:t>
            </a:r>
            <a:r>
              <a:rPr lang="en-US" dirty="0" smtClean="0"/>
              <a:t>portfolio </a:t>
            </a:r>
            <a:r>
              <a:rPr lang="en-US" dirty="0" smtClean="0"/>
              <a:t>planning</a:t>
            </a:r>
            <a:endParaRPr lang="en-US" dirty="0" smtClean="0"/>
          </a:p>
          <a:p>
            <a:pPr lvl="1"/>
            <a:r>
              <a:rPr lang="en-US" dirty="0"/>
              <a:t>Allows structured &amp; ongoing review of </a:t>
            </a:r>
            <a:r>
              <a:rPr lang="en-US" dirty="0" smtClean="0"/>
              <a:t>initiatives</a:t>
            </a:r>
          </a:p>
          <a:p>
            <a:pPr lvl="1"/>
            <a:r>
              <a:rPr lang="en-US" dirty="0" smtClean="0"/>
              <a:t>Supports organizational maturity modeling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/>
              <a:t>business impact of initiatives</a:t>
            </a:r>
          </a:p>
          <a:p>
            <a:pPr lvl="2"/>
            <a:r>
              <a:rPr lang="en-US" dirty="0" smtClean="0"/>
              <a:t>Fitness </a:t>
            </a:r>
            <a:r>
              <a:rPr lang="en-US" dirty="0" smtClean="0"/>
              <a:t>for purpose assessment</a:t>
            </a:r>
          </a:p>
          <a:p>
            <a:pPr lvl="2"/>
            <a:r>
              <a:rPr lang="en-US" dirty="0" smtClean="0"/>
              <a:t>Prioritization</a:t>
            </a:r>
          </a:p>
          <a:p>
            <a:pPr lvl="2"/>
            <a:r>
              <a:rPr lang="en-US" dirty="0"/>
              <a:t>Future state modeling</a:t>
            </a:r>
          </a:p>
          <a:p>
            <a:r>
              <a:rPr lang="en-US" dirty="0"/>
              <a:t>Better cross-sell &amp; up-sell</a:t>
            </a:r>
          </a:p>
          <a:p>
            <a:r>
              <a:rPr lang="en-US" dirty="0" smtClean="0"/>
              <a:t>Faster </a:t>
            </a:r>
            <a:r>
              <a:rPr lang="en-US" dirty="0"/>
              <a:t>response to changes &amp; </a:t>
            </a:r>
            <a:r>
              <a:rPr lang="en-US" dirty="0" smtClean="0"/>
              <a:t>conditions</a:t>
            </a:r>
          </a:p>
          <a:p>
            <a:r>
              <a:rPr lang="en-US" dirty="0"/>
              <a:t>Reduced time to </a:t>
            </a:r>
            <a:r>
              <a:rPr lang="en-US" dirty="0" smtClean="0"/>
              <a:t>market</a:t>
            </a:r>
          </a:p>
          <a:p>
            <a:r>
              <a:rPr lang="en-US" dirty="0" smtClean="0"/>
              <a:t>Faster integration &amp; leverage of new technology </a:t>
            </a:r>
          </a:p>
          <a:p>
            <a:r>
              <a:rPr lang="en-US" dirty="0" smtClean="0"/>
              <a:t>Better </a:t>
            </a:r>
            <a:r>
              <a:rPr lang="en-US" dirty="0" smtClean="0"/>
              <a:t>product &amp; service innovation</a:t>
            </a:r>
          </a:p>
          <a:p>
            <a:pPr lvl="1"/>
            <a:r>
              <a:rPr lang="en-US" dirty="0" smtClean="0"/>
              <a:t> use frameworks</a:t>
            </a:r>
          </a:p>
          <a:p>
            <a:pPr lvl="1"/>
            <a:r>
              <a:rPr lang="en-US" baseline="0" dirty="0" smtClean="0"/>
              <a:t> use structured method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5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290"/>
            <a:ext cx="8229600" cy="62171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7375E"/>
                </a:solidFill>
              </a:rPr>
              <a:t>Customer Intimacy Benefits </a:t>
            </a:r>
            <a:r>
              <a:rPr lang="en-US" sz="3200" dirty="0" smtClean="0">
                <a:solidFill>
                  <a:srgbClr val="17375E"/>
                </a:solidFill>
              </a:rPr>
              <a:t>– Improve </a:t>
            </a:r>
            <a:r>
              <a:rPr lang="en-US" sz="3200" dirty="0" err="1" smtClean="0">
                <a:solidFill>
                  <a:srgbClr val="17375E"/>
                </a:solidFill>
              </a:rPr>
              <a:t>Custexp</a:t>
            </a:r>
            <a:endParaRPr lang="en-US" sz="3200" dirty="0">
              <a:solidFill>
                <a:srgbClr val="17375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167" y="1290918"/>
            <a:ext cx="8229600" cy="429194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AU" sz="2400" b="1" i="1" dirty="0">
                <a:solidFill>
                  <a:schemeClr val="tx2">
                    <a:lumMod val="75000"/>
                  </a:schemeClr>
                </a:solidFill>
              </a:rPr>
              <a:t>“providing the right information to the right people at the right time;  they can make the right </a:t>
            </a:r>
            <a:r>
              <a:rPr lang="en-AU" sz="2400" b="1" i="1" dirty="0" smtClean="0">
                <a:solidFill>
                  <a:schemeClr val="tx2">
                    <a:lumMod val="75000"/>
                  </a:schemeClr>
                </a:solidFill>
              </a:rPr>
              <a:t>decision”</a:t>
            </a:r>
            <a:endParaRPr lang="en-US" sz="2400" dirty="0" smtClean="0"/>
          </a:p>
          <a:p>
            <a:endParaRPr lang="en-US" dirty="0"/>
          </a:p>
          <a:p>
            <a:r>
              <a:rPr lang="en-US" dirty="0" smtClean="0"/>
              <a:t>Integrate </a:t>
            </a:r>
            <a:r>
              <a:rPr lang="en-US" dirty="0" smtClean="0"/>
              <a:t>multi-channel </a:t>
            </a:r>
            <a:r>
              <a:rPr lang="en-US" dirty="0" smtClean="0"/>
              <a:t>experience</a:t>
            </a:r>
            <a:endParaRPr lang="en-US" dirty="0" smtClean="0"/>
          </a:p>
          <a:p>
            <a:r>
              <a:rPr lang="en-US" dirty="0" smtClean="0"/>
              <a:t>Easier to customize products &amp;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Better services &amp; support</a:t>
            </a:r>
          </a:p>
          <a:p>
            <a:r>
              <a:rPr lang="en-US" dirty="0" smtClean="0"/>
              <a:t>Easier to select most profitable channel mix</a:t>
            </a:r>
            <a:endParaRPr lang="en-US" dirty="0" smtClean="0"/>
          </a:p>
          <a:p>
            <a:r>
              <a:rPr lang="en-US" dirty="0" smtClean="0"/>
              <a:t>Greater technology effectiveness</a:t>
            </a:r>
          </a:p>
          <a:p>
            <a:r>
              <a:rPr lang="en-US" dirty="0" smtClean="0"/>
              <a:t>More consistent communication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099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647" y="2394595"/>
            <a:ext cx="8342964" cy="4205957"/>
          </a:xfrm>
          <a:prstGeom prst="rect">
            <a:avLst/>
          </a:prstGeom>
          <a:ln w="57150" cmpd="sng">
            <a:solidFill>
              <a:schemeClr val="tx1"/>
            </a:solidFill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61952"/>
            <a:ext cx="8229600" cy="1143000"/>
          </a:xfrm>
        </p:spPr>
        <p:txBody>
          <a:bodyPr/>
          <a:lstStyle/>
          <a:p>
            <a:r>
              <a:rPr lang="en-US" dirty="0" smtClean="0"/>
              <a:t>EA Benefits Life-Cycle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3340" y="912240"/>
            <a:ext cx="8229600" cy="4525963"/>
          </a:xfrm>
        </p:spPr>
        <p:txBody>
          <a:bodyPr/>
          <a:lstStyle/>
          <a:p>
            <a:r>
              <a:rPr lang="en-US" dirty="0" smtClean="0"/>
              <a:t>Cost &amp; risk reduction first</a:t>
            </a:r>
          </a:p>
          <a:p>
            <a:r>
              <a:rPr lang="en-US" dirty="0" smtClean="0"/>
              <a:t>Reduced complexity &amp; increased agility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51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9689</TotalTime>
  <Words>550</Words>
  <Application>Microsoft Macintosh PowerPoint</Application>
  <PresentationFormat>On-screen Show (4:3)</PresentationFormat>
  <Paragraphs>107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Primary Benefit Types</vt:lpstr>
      <vt:lpstr>Operating Excellence Benefits - Reduce Cost</vt:lpstr>
      <vt:lpstr>Operating Excellence Benefits – Reduce Risk</vt:lpstr>
      <vt:lpstr>Operating Excellence Benefits – Reduce Risk</vt:lpstr>
      <vt:lpstr>Operating Excellence Benefits – Reduce Risk</vt:lpstr>
      <vt:lpstr>Product Leadership Benefits – Increase Revenue</vt:lpstr>
      <vt:lpstr>Customer Intimacy Benefits – Improve Custexp</vt:lpstr>
      <vt:lpstr>EA Benefits Life-Cycle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Matthews</dc:creator>
  <cp:lastModifiedBy>Alexander Matthews</cp:lastModifiedBy>
  <cp:revision>66</cp:revision>
  <dcterms:created xsi:type="dcterms:W3CDTF">2012-05-15T06:25:05Z</dcterms:created>
  <dcterms:modified xsi:type="dcterms:W3CDTF">2012-05-22T09:44:48Z</dcterms:modified>
</cp:coreProperties>
</file>